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91" autoAdjust="0"/>
  </p:normalViewPr>
  <p:slideViewPr>
    <p:cSldViewPr>
      <p:cViewPr varScale="1">
        <p:scale>
          <a:sx n="82" d="100"/>
          <a:sy n="82" d="100"/>
        </p:scale>
        <p:origin x="-18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581D1-7661-44DB-87F6-38E15D5C63C9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B08F-A1F7-4127-96AA-FC05A1E20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6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Александра: </a:t>
            </a:r>
            <a:r>
              <a:rPr lang="ru-RU" sz="1200" dirty="0" smtClean="0"/>
              <a:t>Пытаемся разобраться с профориентацией, выбором ВУЗа и факультета, оценкой перспектив на будущем рынке труда ряда профессий. </a:t>
            </a:r>
          </a:p>
          <a:p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Кирилл: Прошли психологическое тестирование (склонности), работаем с угрозой потери учебной мотивации (особенно </a:t>
            </a:r>
            <a:r>
              <a:rPr lang="ru-RU" sz="1200" dirty="0" err="1" smtClean="0"/>
              <a:t>ин.яз</a:t>
            </a:r>
            <a:r>
              <a:rPr lang="ru-RU" sz="1200" dirty="0" smtClean="0"/>
              <a:t>.), пытаемся сделать выбор школы на этап 5-9 </a:t>
            </a:r>
            <a:r>
              <a:rPr lang="ru-RU" sz="1200" dirty="0" err="1" smtClean="0"/>
              <a:t>кл</a:t>
            </a:r>
            <a:r>
              <a:rPr lang="ru-RU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Дарья: </a:t>
            </a:r>
            <a:r>
              <a:rPr lang="ru-RU" sz="1200" dirty="0" smtClean="0"/>
              <a:t>Ищем школу со специализацией на искусстве.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B08F-A1F7-4127-96AA-FC05A1E204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2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Кирилл: В школе неинтересно, учителя учат старому,</a:t>
            </a:r>
            <a:r>
              <a:rPr lang="ru-RU" baseline="0" dirty="0" smtClean="0"/>
              <a:t> хотим читать новые книжки, на выразительное чтение 5 мин./неделю. На секции робототехники 2-3-классники используют при программировании </a:t>
            </a:r>
            <a:r>
              <a:rPr lang="en-US" baseline="0" dirty="0" smtClean="0"/>
              <a:t>LEGO </a:t>
            </a:r>
            <a:r>
              <a:rPr lang="en-US" baseline="0" dirty="0" err="1" smtClean="0"/>
              <a:t>MindStorm</a:t>
            </a:r>
            <a:r>
              <a:rPr lang="ru-RU" baseline="0" dirty="0" smtClean="0"/>
              <a:t> теорию вероятности из курса 11 класса/1 курса ВУЗа. Потеря мотивации к учебе – за 1 год новая англичанка воспитала ненависть к языку.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Александра: учит программирование и </a:t>
            </a:r>
            <a:r>
              <a:rPr lang="en-US" baseline="0" dirty="0" smtClean="0"/>
              <a:t>web</a:t>
            </a:r>
            <a:r>
              <a:rPr lang="ru-RU" baseline="0" dirty="0" smtClean="0"/>
              <a:t>-дизайн в Интернет, создала сайт о корейской моде (1 год – 1200 постоянных подписчиков), учит математику работая в </a:t>
            </a:r>
            <a:r>
              <a:rPr lang="en-US" baseline="0" dirty="0" err="1" smtClean="0"/>
              <a:t>Oriflame</a:t>
            </a:r>
            <a:r>
              <a:rPr lang="ru-RU" baseline="0" dirty="0" smtClean="0"/>
              <a:t>, психолог настаивает на математической одаренности – динамика оценок по предмету в школе негативная. Функциональная безграмотность, недостаточные навыки в </a:t>
            </a:r>
            <a:r>
              <a:rPr lang="en-US" baseline="0" dirty="0" smtClean="0"/>
              <a:t>learning</a:t>
            </a:r>
            <a:r>
              <a:rPr lang="ru-RU" baseline="0" dirty="0" smtClean="0"/>
              <a:t> (поисковое обучение).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Дарья: легко заимствует у родственников фразы - </a:t>
            </a:r>
            <a:r>
              <a:rPr lang="en-US" baseline="0" dirty="0" smtClean="0"/>
              <a:t>My name is </a:t>
            </a:r>
            <a:r>
              <a:rPr lang="en-US" baseline="0" dirty="0" err="1" smtClean="0"/>
              <a:t>Dasha</a:t>
            </a:r>
            <a:r>
              <a:rPr lang="en-US" baseline="0" dirty="0" smtClean="0"/>
              <a:t>, I can fly!</a:t>
            </a:r>
            <a:r>
              <a:rPr lang="ru-RU" baseline="0" dirty="0" smtClean="0"/>
              <a:t>, позиция англичанки в школе – Дети во 2 классе не могут использовать модальные глаголы!</a:t>
            </a:r>
            <a:endParaRPr lang="en-US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B08F-A1F7-4127-96AA-FC05A1E204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5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Качество преподавания является критически важным для мотивации на обучение младших школьников и результативности старших школьников.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Родители не верят в возможность реальных изменений в школах, увеличение финансирования не приводит к качеству, ключ в новой генерации учителей, но на </a:t>
            </a:r>
            <a:r>
              <a:rPr lang="ru-RU" baseline="0" dirty="0" err="1" smtClean="0"/>
              <a:t>педагогич.факультеты</a:t>
            </a:r>
            <a:r>
              <a:rPr lang="ru-RU" baseline="0" dirty="0" smtClean="0"/>
              <a:t> поступают «</a:t>
            </a:r>
            <a:r>
              <a:rPr lang="ru-RU" baseline="0" dirty="0" err="1" smtClean="0"/>
              <a:t>троешники</a:t>
            </a:r>
            <a:r>
              <a:rPr lang="ru-RU" baseline="0" dirty="0" smtClean="0"/>
              <a:t>», они не смогут воспитать «креативный класс» в лучшем случае справятся с «социализацией мигрантов»</a:t>
            </a:r>
          </a:p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B08F-A1F7-4127-96AA-FC05A1E204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5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Два идеальных типа семьи: </a:t>
            </a:r>
          </a:p>
          <a:p>
            <a:r>
              <a:rPr lang="ru-RU" dirty="0" err="1" smtClean="0"/>
              <a:t>нео</a:t>
            </a:r>
            <a:r>
              <a:rPr lang="ru-RU" dirty="0" smtClean="0"/>
              <a:t>-архаичная – отец выполняет функции материального обеспечения,</a:t>
            </a:r>
            <a:r>
              <a:rPr lang="ru-RU" baseline="0" dirty="0" smtClean="0"/>
              <a:t> </a:t>
            </a:r>
            <a:r>
              <a:rPr lang="ru-RU" dirty="0" err="1" smtClean="0"/>
              <a:t>мать+бабушка</a:t>
            </a:r>
            <a:r>
              <a:rPr lang="ru-RU" dirty="0" smtClean="0"/>
              <a:t> посвящают</a:t>
            </a:r>
            <a:r>
              <a:rPr lang="ru-RU" baseline="0" dirty="0" smtClean="0"/>
              <a:t> себя детям (непрофессионалы), формируют образовательные траектории (школьная/дополнительная), выполняют инфраструктурную функцию (реализация траектории).</a:t>
            </a:r>
          </a:p>
          <a:p>
            <a:r>
              <a:rPr lang="ru-RU" baseline="0" dirty="0" smtClean="0"/>
              <a:t>«профессиональные» родители – государство субсидирует семью (демографическая и воспитательная функции), мать и частично отец профессионально посвящают себя детям, пользуются специальной инфраструктурой (общественными институтами) для формирования и реализации образовательной траектории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Два типа школ:</a:t>
            </a:r>
          </a:p>
          <a:p>
            <a:r>
              <a:rPr lang="ru-RU" baseline="0" dirty="0" smtClean="0"/>
              <a:t>Школы-обучающие/специализированные – элитные (1-2%) и </a:t>
            </a:r>
            <a:r>
              <a:rPr lang="ru-RU" baseline="0" dirty="0" err="1" smtClean="0"/>
              <a:t>топовые</a:t>
            </a:r>
            <a:r>
              <a:rPr lang="ru-RU" baseline="0" dirty="0" smtClean="0"/>
              <a:t> школы/ВУЗы (до 10%) с жестким отбором детей и устойчивой по качеству образовательной подготовкой (аудитория – резиденты в мегаполисах)</a:t>
            </a:r>
          </a:p>
          <a:p>
            <a:r>
              <a:rPr lang="ru-RU" baseline="0" dirty="0" smtClean="0"/>
              <a:t>Школы –социализирующие – общая масса школ/ВУЗов (свыше 80%) с фактическим отсутствием образования и упором на </a:t>
            </a:r>
            <a:r>
              <a:rPr lang="ru-RU" baseline="0" dirty="0" err="1" smtClean="0"/>
              <a:t>социо</a:t>
            </a:r>
            <a:r>
              <a:rPr lang="ru-RU" baseline="0" dirty="0" smtClean="0"/>
              <a:t>-культурную переработку подрастающих поколений (аудитория – мигранты, резиденты-провинциалы)</a:t>
            </a:r>
          </a:p>
          <a:p>
            <a:endParaRPr lang="ru-RU" baseline="0" dirty="0" smtClean="0"/>
          </a:p>
          <a:p>
            <a:r>
              <a:rPr lang="ru-RU" baseline="0" dirty="0" smtClean="0"/>
              <a:t>Что на практике: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Моя семья является достаточно типичным представителем домохозяйства, относящегося к среднему классу (не подходит ни к одному идеальному типу семьи). Отец – экономист в электроэнергетике, мать – юрист в строительной отрасли, оба менеджеры среднего звена. Разновозрастные дети позволяют увидеть проблематику нескольких поколений детей.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Старшая дочь (16 лет) сейчас обучается в русско-китайской школе № 1948 (тип-социализирующая) и находится на этапе «Последние 2 года в школе – подготовка к ВУЗу». Из-за того, что в предыдущие этапы ее образовательной траектории родители не вложили необходимых ресурсов, а школа дала на уровне только китайский язык – возникла проблема подготовки к ЕГЭ через «натаскивание» ребенка репетиторами и/или курсами при потенциальных ВУЗ-ах. Испытываем недостаток правдивой информации по ВУЗам, а также состоянием рынка труда в российской синологии.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 (8 лет) посещает офтальмологическую школу-сад № 1676 (тип-специализированная/лечащая) и готовится к переходу в новую школу с 5-го класса. Сложность экзаменов и конкурс в ближайшие к нашему месту жительства «элитные» школы превышают аналоги при моем поступлении в ВУЗ в 1992 г. На данном этапе мы пытаемся определить склонности сына через консультации у психологов и экспериментирование с различными направлениями дополнительного образования. Ввиду слабости преподавания в школе английского языка – сын посещает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English First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Из-за недостаток квалификации нам трудно сформировать у сына мотивацию на обучение, также необходимы правдивые рекомендации по репетиторам специализирующимся на младших школьниках. На долгосрочном горизонте непонятны перспективы куста естественно-научных профессий в России.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Дочь (4 года) посещает школу-сад № 1676, при этом имеет достаточно ярко выраженные артистические способности. С 2011/12 уч. г. будет посещать танцевальный кружок. Испытываем недостаток информации по ближайшим школам со специализацией на искусстве.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B08F-A1F7-4127-96AA-FC05A1E204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6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семьи среднего класса испытывают трудности в проектировании и эффективном прохождении траекторий развития детей в период от 5 до 22 лет. Для решения этой проблемы необходимы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специалисты способные выступить проводниками для детей и их родителей в прокладывании траектории развития, эффективном использовании ресурсов семьи, школы, учреждений дополнительного образования, бизнеса и различных сообществ.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Существующая проблема связана с тем, что с одной стороны квалификация родителей, их временные и финансовые ресурсы не адекватны существующему масштабу и сложности проблем воспитания детей. Для эффективного развития целого поколения детей необходимо очень сфокусированное использование всех ресурсов. С другой стороны динамика развития системы образования не позволяет полностью и своевременно ответить на все вызовы, связанные с подготовкой детей к успешной жизни в современном обществе. В этих условиях жесткая необходимость качественного обучения здесь и сейчас требует использования существующих систем общего и дополнительного образования особым образом (индивидуальные траектории).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сочетающий компетенции социолога, психолога, педагога, позволяет каждому школьнику получить консультации в критических точках образовательной траектории (7-11-15-18 лет).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должен быть связующим звеном между дошкольными учреждениями, школой, ВУЗами и работодателями, обладать актуальной и прогнозной информацией по состоянию рынка труда и ресурсам развития детей, а также опыту семей, построивших аналогичные траектории. Целесообразно организация специализированной НКО при Департаменте образования г. Москвы, что гарантирует независимость и статус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Источником финансирования могут быть как бюджетные средства, так и прямые заказы от родителей на сопровождении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Учитывая количество обучающихся в г. Москва (740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и средние затраты семьи на подготовку (семьи среднего класса – 30%,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т.е. 220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тыс.чел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составляют от 100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./год. рынок услуг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составить 2,2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млрд.руб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./год.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B08F-A1F7-4127-96AA-FC05A1E204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0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BBD89F-44F0-4B14-9217-61D12BDE118B}" type="datetimeFigureOut">
              <a:rPr lang="ru-RU" smtClean="0"/>
              <a:t>19.05.2011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73DE3A-90AA-4424-B256-FCE25C0E6E9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image" Target="../media/image2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7summits.ru/media/full/0/336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Формирование образовательных траекторий детей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421087"/>
            <a:ext cx="2880320" cy="808113"/>
          </a:xfrm>
        </p:spPr>
        <p:txBody>
          <a:bodyPr>
            <a:normAutofit/>
          </a:bodyPr>
          <a:lstStyle/>
          <a:p>
            <a:r>
              <a:rPr lang="en-US" dirty="0" smtClean="0"/>
              <a:t>Case</a:t>
            </a:r>
            <a:r>
              <a:rPr lang="ru-RU" dirty="0" smtClean="0"/>
              <a:t> </a:t>
            </a:r>
            <a:r>
              <a:rPr lang="en-US" dirty="0" smtClean="0"/>
              <a:t>study</a:t>
            </a:r>
          </a:p>
          <a:p>
            <a:r>
              <a:rPr lang="ru-RU" dirty="0" smtClean="0"/>
              <a:t>Семья Тимофеевых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6165305"/>
            <a:ext cx="748883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I </a:t>
            </a:r>
            <a:r>
              <a:rPr lang="ru-RU" sz="10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000" dirty="0">
                <a:solidFill>
                  <a:schemeClr val="tx1"/>
                </a:solidFill>
              </a:rPr>
              <a:t>конференция </a:t>
            </a:r>
            <a:r>
              <a:rPr lang="ru-RU" sz="1000" dirty="0" smtClean="0">
                <a:solidFill>
                  <a:schemeClr val="tx1"/>
                </a:solidFill>
              </a:rPr>
              <a:t>«</a:t>
            </a:r>
            <a:r>
              <a:rPr lang="ru-RU" sz="1000" dirty="0">
                <a:solidFill>
                  <a:schemeClr val="tx1"/>
                </a:solidFill>
              </a:rPr>
              <a:t>Корпоративное и бизнес - образование: кадры для инновационной экономики»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Москва, 2011 г.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logo_ma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437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8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3437"/>
            <a:ext cx="3703802" cy="277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757433"/>
            <a:ext cx="266429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Мои дети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6093296"/>
            <a:ext cx="864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Разновозрастные дети позволяют судить об образовательных траекториях нескольких поколений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4563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724128" y="2312876"/>
            <a:ext cx="3168352" cy="162018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Тимофеева Александра (1995)</a:t>
            </a:r>
          </a:p>
          <a:p>
            <a:pPr marL="0" indent="0">
              <a:buFont typeface="Symbol" pitchFamily="18" charset="2"/>
              <a:buNone/>
            </a:pPr>
            <a:r>
              <a:rPr lang="ru-RU" sz="1200" dirty="0" smtClean="0"/>
              <a:t>ОТ не формировали сознательно, на этапе 1-4 </a:t>
            </a:r>
            <a:r>
              <a:rPr lang="ru-RU" sz="1200" dirty="0" err="1" smtClean="0"/>
              <a:t>кл</a:t>
            </a:r>
            <a:r>
              <a:rPr lang="ru-RU" sz="1200" dirty="0" smtClean="0"/>
              <a:t>. школа в регионе, на этапе 5-9 </a:t>
            </a:r>
            <a:r>
              <a:rPr lang="ru-RU" sz="1200" dirty="0" err="1" smtClean="0"/>
              <a:t>кл</a:t>
            </a:r>
            <a:r>
              <a:rPr lang="ru-RU" sz="1200" dirty="0" smtClean="0"/>
              <a:t>. сменили 9 школ и потерпели неудачу с переходом в лицей (8 </a:t>
            </a:r>
            <a:r>
              <a:rPr lang="ru-RU" sz="1200" dirty="0" err="1" smtClean="0"/>
              <a:t>кл</a:t>
            </a:r>
            <a:r>
              <a:rPr lang="ru-RU" sz="1200" dirty="0" smtClean="0"/>
              <a:t>.), доучивается школе № 1948 (10 </a:t>
            </a:r>
            <a:r>
              <a:rPr lang="ru-RU" sz="1200" dirty="0" err="1" smtClean="0"/>
              <a:t>кл</a:t>
            </a:r>
            <a:r>
              <a:rPr lang="ru-RU" sz="1200" dirty="0" smtClean="0"/>
              <a:t>).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504" y="1700808"/>
            <a:ext cx="2699792" cy="158417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ru-RU"/>
            </a:defPPr>
            <a:lvl1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1pPr>
            <a:lvl2pPr marL="576263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4pPr>
            <a:lvl5pPr marL="146304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</a:defRPr>
            </a:lvl5pPr>
            <a:lvl6pPr marL="178308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6pPr>
            <a:lvl7pPr marL="210312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7pPr>
            <a:lvl8pPr marL="242316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8pPr>
            <a:lvl9pPr marL="274320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Тимофеев Кирилл (</a:t>
            </a:r>
            <a:r>
              <a:rPr lang="ru-RU" dirty="0" smtClean="0"/>
              <a:t>2002)</a:t>
            </a:r>
          </a:p>
          <a:p>
            <a:pPr marL="0" indent="0">
              <a:buNone/>
            </a:pPr>
            <a:r>
              <a:rPr lang="ru-RU" sz="1200" dirty="0" smtClean="0"/>
              <a:t>ОТ </a:t>
            </a:r>
            <a:r>
              <a:rPr lang="ru-RU" sz="1200" dirty="0"/>
              <a:t>формируем сознательно, на этапе 1-4 </a:t>
            </a:r>
            <a:r>
              <a:rPr lang="ru-RU" sz="1200" dirty="0" err="1"/>
              <a:t>кл</a:t>
            </a:r>
            <a:r>
              <a:rPr lang="ru-RU" sz="1200" dirty="0"/>
              <a:t>. ходили на подготовительные курсы в школе № 1948, по медицинским показаниям выбрали офтальмологическую школу № 1676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653136"/>
            <a:ext cx="3240360" cy="1368152"/>
          </a:xfrm>
          <a:solidFill>
            <a:schemeClr val="bg1">
              <a:lumMod val="95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/>
              <a:t>Тимофеева Дарья (2007)</a:t>
            </a:r>
          </a:p>
          <a:p>
            <a:pPr marL="0" indent="0">
              <a:buNone/>
            </a:pPr>
            <a:r>
              <a:rPr lang="ru-RU" sz="1300" dirty="0"/>
              <a:t>Внимательно наблюдаем за наклонностями (поет, танцует), занимается в хореографическом кружке, посещает сад при школе № 1676</a:t>
            </a:r>
          </a:p>
        </p:txBody>
      </p:sp>
      <p:pic>
        <p:nvPicPr>
          <p:cNvPr id="10" name="Picture 2" descr="logo_mak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437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20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544" y="338328"/>
            <a:ext cx="7076256" cy="858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Образование: что мы имеем?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6093296"/>
            <a:ext cx="864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Современные семьи живут в «эпоху перемен» и у них нет возможности ждать разворота системы образования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851919" y="2780928"/>
            <a:ext cx="5452527" cy="3024336"/>
            <a:chOff x="323528" y="2420888"/>
            <a:chExt cx="5452527" cy="3024336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394560" y="2492896"/>
              <a:ext cx="5381495" cy="293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274170" y="2735183"/>
              <a:ext cx="3824006" cy="25661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699792" y="3573016"/>
              <a:ext cx="1047226" cy="8322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000" b="1" dirty="0"/>
                <a:t>Поле общественных потребностей / компетенций образования</a:t>
              </a:r>
              <a:endParaRPr lang="ru-RU" sz="1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682344" y="3521034"/>
              <a:ext cx="1256003" cy="4887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000" b="1" dirty="0"/>
                <a:t>распространение знаний и информации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38952" y="2852936"/>
              <a:ext cx="1257116" cy="4915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000" b="1" dirty="0"/>
                <a:t>формирование ценностей и установок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7892" y="4254917"/>
              <a:ext cx="1327923" cy="6355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000" b="1" dirty="0"/>
                <a:t>«креатив» - </a:t>
              </a:r>
            </a:p>
            <a:p>
              <a:pPr algn="ctr"/>
              <a:r>
                <a:rPr lang="ru-RU" sz="1000" b="1" dirty="0"/>
                <a:t>генерация идей;</a:t>
              </a:r>
            </a:p>
            <a:p>
              <a:pPr algn="ctr"/>
              <a:r>
                <a:rPr lang="ru-RU" sz="1000" b="1" dirty="0"/>
                <a:t>инновации – воплощение идей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75656" y="3140968"/>
              <a:ext cx="1215585" cy="48948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000" b="1" dirty="0"/>
                <a:t>генерация </a:t>
              </a:r>
            </a:p>
            <a:p>
              <a:pPr algn="ctr"/>
              <a:r>
                <a:rPr lang="ru-RU" sz="1000" b="1" dirty="0" err="1"/>
                <a:t>социо</a:t>
              </a:r>
              <a:r>
                <a:rPr lang="ru-RU" sz="1000" b="1" dirty="0"/>
                <a:t>-культурных проектов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274170" y="3814588"/>
              <a:ext cx="1047968" cy="3806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000" b="1"/>
                <a:t>воспроизводство стилей жизни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64545" y="4401694"/>
              <a:ext cx="1169600" cy="2928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000" b="1" dirty="0"/>
                <a:t>воспроизводство квалификаций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79003" y="4797152"/>
              <a:ext cx="1360949" cy="44103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000" b="1" dirty="0"/>
                <a:t>занятие молодежи -</a:t>
              </a:r>
            </a:p>
            <a:p>
              <a:pPr algn="ctr"/>
              <a:r>
                <a:rPr lang="ru-RU" sz="1000" b="1" dirty="0"/>
                <a:t>«камера хранения»</a:t>
              </a: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411760" y="3977458"/>
              <a:ext cx="436839" cy="1467766"/>
            </a:xfrm>
            <a:custGeom>
              <a:avLst/>
              <a:gdLst>
                <a:gd name="T0" fmla="*/ 0 w 750"/>
                <a:gd name="T1" fmla="*/ 2090 h 2700"/>
                <a:gd name="T2" fmla="*/ 424 w 750"/>
                <a:gd name="T3" fmla="*/ 1393 h 2700"/>
                <a:gd name="T4" fmla="*/ 565 w 750"/>
                <a:gd name="T5" fmla="*/ 557 h 2700"/>
                <a:gd name="T6" fmla="*/ 283 w 750"/>
                <a:gd name="T7" fmla="*/ 0 h 27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0"/>
                <a:gd name="T13" fmla="*/ 0 h 2700"/>
                <a:gd name="T14" fmla="*/ 750 w 750"/>
                <a:gd name="T15" fmla="*/ 2700 h 27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0" h="2700">
                  <a:moveTo>
                    <a:pt x="0" y="2700"/>
                  </a:moveTo>
                  <a:cubicBezTo>
                    <a:pt x="210" y="2415"/>
                    <a:pt x="420" y="2130"/>
                    <a:pt x="540" y="1800"/>
                  </a:cubicBezTo>
                  <a:cubicBezTo>
                    <a:pt x="660" y="1470"/>
                    <a:pt x="750" y="1020"/>
                    <a:pt x="720" y="720"/>
                  </a:cubicBezTo>
                  <a:cubicBezTo>
                    <a:pt x="690" y="420"/>
                    <a:pt x="525" y="210"/>
                    <a:pt x="3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06932" y="3716268"/>
              <a:ext cx="419039" cy="195936"/>
            </a:xfrm>
            <a:custGeom>
              <a:avLst/>
              <a:gdLst>
                <a:gd name="T0" fmla="*/ 565 w 720"/>
                <a:gd name="T1" fmla="*/ 279 h 360"/>
                <a:gd name="T2" fmla="*/ 424 w 720"/>
                <a:gd name="T3" fmla="*/ 140 h 360"/>
                <a:gd name="T4" fmla="*/ 0 w 720"/>
                <a:gd name="T5" fmla="*/ 0 h 360"/>
                <a:gd name="T6" fmla="*/ 0 60000 65536"/>
                <a:gd name="T7" fmla="*/ 0 60000 65536"/>
                <a:gd name="T8" fmla="*/ 0 60000 65536"/>
                <a:gd name="T9" fmla="*/ 0 w 720"/>
                <a:gd name="T10" fmla="*/ 0 h 360"/>
                <a:gd name="T11" fmla="*/ 720 w 720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60">
                  <a:moveTo>
                    <a:pt x="720" y="360"/>
                  </a:moveTo>
                  <a:cubicBezTo>
                    <a:pt x="690" y="300"/>
                    <a:pt x="660" y="240"/>
                    <a:pt x="540" y="180"/>
                  </a:cubicBezTo>
                  <a:cubicBezTo>
                    <a:pt x="420" y="120"/>
                    <a:pt x="210" y="6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69596" y="3096857"/>
              <a:ext cx="1537464" cy="1304837"/>
            </a:xfrm>
            <a:custGeom>
              <a:avLst/>
              <a:gdLst>
                <a:gd name="T0" fmla="*/ 0 w 2643"/>
                <a:gd name="T1" fmla="*/ 1858 h 2400"/>
                <a:gd name="T2" fmla="*/ 1412 w 2643"/>
                <a:gd name="T3" fmla="*/ 1579 h 2400"/>
                <a:gd name="T4" fmla="*/ 1977 w 2643"/>
                <a:gd name="T5" fmla="*/ 604 h 2400"/>
                <a:gd name="T6" fmla="*/ 1991 w 2643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3"/>
                <a:gd name="T13" fmla="*/ 0 h 2400"/>
                <a:gd name="T14" fmla="*/ 2643 w 2643"/>
                <a:gd name="T15" fmla="*/ 2400 h 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3" h="2400">
                  <a:moveTo>
                    <a:pt x="0" y="2400"/>
                  </a:moveTo>
                  <a:cubicBezTo>
                    <a:pt x="690" y="2355"/>
                    <a:pt x="1380" y="2310"/>
                    <a:pt x="1800" y="2040"/>
                  </a:cubicBezTo>
                  <a:cubicBezTo>
                    <a:pt x="2220" y="1770"/>
                    <a:pt x="2397" y="1120"/>
                    <a:pt x="2520" y="780"/>
                  </a:cubicBezTo>
                  <a:cubicBezTo>
                    <a:pt x="2643" y="440"/>
                    <a:pt x="2591" y="220"/>
                    <a:pt x="2539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216080" y="2639673"/>
              <a:ext cx="419039" cy="391872"/>
            </a:xfrm>
            <a:custGeom>
              <a:avLst/>
              <a:gdLst>
                <a:gd name="T0" fmla="*/ 565 w 720"/>
                <a:gd name="T1" fmla="*/ 558 h 720"/>
                <a:gd name="T2" fmla="*/ 424 w 720"/>
                <a:gd name="T3" fmla="*/ 279 h 720"/>
                <a:gd name="T4" fmla="*/ 0 w 720"/>
                <a:gd name="T5" fmla="*/ 0 h 720"/>
                <a:gd name="T6" fmla="*/ 0 60000 65536"/>
                <a:gd name="T7" fmla="*/ 0 60000 65536"/>
                <a:gd name="T8" fmla="*/ 0 60000 65536"/>
                <a:gd name="T9" fmla="*/ 0 w 720"/>
                <a:gd name="T10" fmla="*/ 0 h 720"/>
                <a:gd name="T11" fmla="*/ 720 w 72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20">
                  <a:moveTo>
                    <a:pt x="720" y="720"/>
                  </a:moveTo>
                  <a:cubicBezTo>
                    <a:pt x="690" y="600"/>
                    <a:pt x="660" y="480"/>
                    <a:pt x="540" y="360"/>
                  </a:cubicBezTo>
                  <a:cubicBezTo>
                    <a:pt x="420" y="240"/>
                    <a:pt x="90" y="6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64545" y="3031545"/>
              <a:ext cx="855136" cy="978276"/>
            </a:xfrm>
            <a:custGeom>
              <a:avLst/>
              <a:gdLst>
                <a:gd name="T0" fmla="*/ 1153 w 1470"/>
                <a:gd name="T1" fmla="*/ 0 h 1800"/>
                <a:gd name="T2" fmla="*/ 165 w 1470"/>
                <a:gd name="T3" fmla="*/ 557 h 1800"/>
                <a:gd name="T4" fmla="*/ 165 w 1470"/>
                <a:gd name="T5" fmla="*/ 1393 h 1800"/>
                <a:gd name="T6" fmla="*/ 0 60000 65536"/>
                <a:gd name="T7" fmla="*/ 0 60000 65536"/>
                <a:gd name="T8" fmla="*/ 0 60000 65536"/>
                <a:gd name="T9" fmla="*/ 0 w 1470"/>
                <a:gd name="T10" fmla="*/ 0 h 1800"/>
                <a:gd name="T11" fmla="*/ 1470 w 1470"/>
                <a:gd name="T12" fmla="*/ 1800 h 1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0" h="1800">
                  <a:moveTo>
                    <a:pt x="1470" y="0"/>
                  </a:moveTo>
                  <a:cubicBezTo>
                    <a:pt x="945" y="210"/>
                    <a:pt x="420" y="420"/>
                    <a:pt x="210" y="720"/>
                  </a:cubicBezTo>
                  <a:cubicBezTo>
                    <a:pt x="0" y="1020"/>
                    <a:pt x="105" y="1410"/>
                    <a:pt x="210" y="18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786919" y="4009821"/>
              <a:ext cx="104574" cy="293553"/>
            </a:xfrm>
            <a:custGeom>
              <a:avLst/>
              <a:gdLst>
                <a:gd name="T0" fmla="*/ 0 w 180"/>
                <a:gd name="T1" fmla="*/ 0 h 540"/>
                <a:gd name="T2" fmla="*/ 74 w 180"/>
                <a:gd name="T3" fmla="*/ 250 h 540"/>
                <a:gd name="T4" fmla="*/ 141 w 180"/>
                <a:gd name="T5" fmla="*/ 418 h 540"/>
                <a:gd name="T6" fmla="*/ 0 60000 65536"/>
                <a:gd name="T7" fmla="*/ 0 60000 65536"/>
                <a:gd name="T8" fmla="*/ 0 60000 65536"/>
                <a:gd name="T9" fmla="*/ 0 w 180"/>
                <a:gd name="T10" fmla="*/ 0 h 540"/>
                <a:gd name="T11" fmla="*/ 180 w 18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" h="540">
                  <a:moveTo>
                    <a:pt x="0" y="0"/>
                  </a:moveTo>
                  <a:cubicBezTo>
                    <a:pt x="32" y="116"/>
                    <a:pt x="65" y="233"/>
                    <a:pt x="95" y="323"/>
                  </a:cubicBezTo>
                  <a:cubicBezTo>
                    <a:pt x="125" y="413"/>
                    <a:pt x="152" y="476"/>
                    <a:pt x="18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530545" y="2639673"/>
              <a:ext cx="1465523" cy="816050"/>
            </a:xfrm>
            <a:custGeom>
              <a:avLst/>
              <a:gdLst>
                <a:gd name="T0" fmla="*/ 0 w 2520"/>
                <a:gd name="T1" fmla="*/ 0 h 1500"/>
                <a:gd name="T2" fmla="*/ 423 w 2520"/>
                <a:gd name="T3" fmla="*/ 837 h 1500"/>
                <a:gd name="T4" fmla="*/ 988 w 2520"/>
                <a:gd name="T5" fmla="*/ 1116 h 1500"/>
                <a:gd name="T6" fmla="*/ 1976 w 2520"/>
                <a:gd name="T7" fmla="*/ 1116 h 1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20"/>
                <a:gd name="T13" fmla="*/ 0 h 1500"/>
                <a:gd name="T14" fmla="*/ 2520 w 2520"/>
                <a:gd name="T15" fmla="*/ 1500 h 1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0" h="1500">
                  <a:moveTo>
                    <a:pt x="0" y="0"/>
                  </a:moveTo>
                  <a:cubicBezTo>
                    <a:pt x="165" y="420"/>
                    <a:pt x="330" y="840"/>
                    <a:pt x="540" y="1080"/>
                  </a:cubicBezTo>
                  <a:cubicBezTo>
                    <a:pt x="750" y="1320"/>
                    <a:pt x="930" y="1380"/>
                    <a:pt x="1260" y="1440"/>
                  </a:cubicBezTo>
                  <a:cubicBezTo>
                    <a:pt x="1590" y="1500"/>
                    <a:pt x="2055" y="1470"/>
                    <a:pt x="2520" y="14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996068" y="3226779"/>
              <a:ext cx="942652" cy="195936"/>
            </a:xfrm>
            <a:custGeom>
              <a:avLst/>
              <a:gdLst>
                <a:gd name="T0" fmla="*/ 0 w 1620"/>
                <a:gd name="T1" fmla="*/ 279 h 360"/>
                <a:gd name="T2" fmla="*/ 706 w 1620"/>
                <a:gd name="T3" fmla="*/ 140 h 360"/>
                <a:gd name="T4" fmla="*/ 1271 w 1620"/>
                <a:gd name="T5" fmla="*/ 0 h 360"/>
                <a:gd name="T6" fmla="*/ 0 60000 65536"/>
                <a:gd name="T7" fmla="*/ 0 60000 65536"/>
                <a:gd name="T8" fmla="*/ 0 60000 65536"/>
                <a:gd name="T9" fmla="*/ 0 w 1620"/>
                <a:gd name="T10" fmla="*/ 0 h 360"/>
                <a:gd name="T11" fmla="*/ 1620 w 1620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0" h="360">
                  <a:moveTo>
                    <a:pt x="0" y="360"/>
                  </a:moveTo>
                  <a:cubicBezTo>
                    <a:pt x="315" y="300"/>
                    <a:pt x="630" y="240"/>
                    <a:pt x="900" y="180"/>
                  </a:cubicBezTo>
                  <a:cubicBezTo>
                    <a:pt x="1170" y="120"/>
                    <a:pt x="1500" y="30"/>
                    <a:pt x="16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7865930">
              <a:off x="3717289" y="2759420"/>
              <a:ext cx="390468" cy="104574"/>
            </a:xfrm>
            <a:prstGeom prst="rightArrow">
              <a:avLst>
                <a:gd name="adj1" fmla="val 50000"/>
                <a:gd name="adj2" fmla="val 98582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rot="19947982">
              <a:off x="1274170" y="4548470"/>
              <a:ext cx="418297" cy="97617"/>
            </a:xfrm>
            <a:prstGeom prst="rightArrow">
              <a:avLst>
                <a:gd name="adj1" fmla="val 50000"/>
                <a:gd name="adj2" fmla="val 101439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rot="19872978">
              <a:off x="2070067" y="5035352"/>
              <a:ext cx="416072" cy="96915"/>
            </a:xfrm>
            <a:prstGeom prst="rightArrow">
              <a:avLst>
                <a:gd name="adj1" fmla="val 50000"/>
                <a:gd name="adj2" fmla="val 101630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7946312">
              <a:off x="3926438" y="2981322"/>
              <a:ext cx="390468" cy="104574"/>
            </a:xfrm>
            <a:prstGeom prst="rightArrow">
              <a:avLst>
                <a:gd name="adj1" fmla="val 50000"/>
                <a:gd name="adj2" fmla="val 98582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1331640" y="3177619"/>
              <a:ext cx="418297" cy="98319"/>
            </a:xfrm>
            <a:prstGeom prst="rightArrow">
              <a:avLst>
                <a:gd name="adj1" fmla="val 50000"/>
                <a:gd name="adj2" fmla="val 100714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2006932" y="2982385"/>
              <a:ext cx="418297" cy="97617"/>
            </a:xfrm>
            <a:prstGeom prst="rightArrow">
              <a:avLst>
                <a:gd name="adj1" fmla="val 50000"/>
                <a:gd name="adj2" fmla="val 101439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 rot="10995405">
              <a:off x="4729571" y="3765428"/>
              <a:ext cx="418297" cy="97617"/>
            </a:xfrm>
            <a:prstGeom prst="rightArrow">
              <a:avLst>
                <a:gd name="adj1" fmla="val 50000"/>
                <a:gd name="adj2" fmla="val 101439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 rot="10994215">
              <a:off x="4729571" y="4040453"/>
              <a:ext cx="417555" cy="96915"/>
            </a:xfrm>
            <a:prstGeom prst="rightArrow">
              <a:avLst>
                <a:gd name="adj1" fmla="val 50000"/>
                <a:gd name="adj2" fmla="val 101993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 rot="7709203">
              <a:off x="3098877" y="2688172"/>
              <a:ext cx="389766" cy="103833"/>
            </a:xfrm>
            <a:prstGeom prst="rightArrow">
              <a:avLst>
                <a:gd name="adj1" fmla="val 50000"/>
                <a:gd name="adj2" fmla="val 99107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1169596" y="3569492"/>
              <a:ext cx="418297" cy="96915"/>
            </a:xfrm>
            <a:prstGeom prst="rightArrow">
              <a:avLst>
                <a:gd name="adj1" fmla="val 50000"/>
                <a:gd name="adj2" fmla="val 102174"/>
              </a:avLst>
            </a:prstGeom>
            <a:solidFill>
              <a:srgbClr val="FFFFFF"/>
            </a:solidFill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491880" y="2420888"/>
              <a:ext cx="1360207" cy="1959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sz="1000" b="1" dirty="0"/>
                <a:t>СМИ, кино, реклама</a:t>
              </a:r>
              <a:endParaRPr lang="ru-RU" sz="1000" dirty="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860033" y="3861048"/>
              <a:ext cx="732761" cy="1966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sz="1000" b="1" dirty="0"/>
                <a:t>Интернет</a:t>
              </a:r>
              <a:endParaRPr lang="ru-RU" sz="1000" dirty="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959706" y="4939641"/>
              <a:ext cx="628187" cy="1966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sz="1000" b="1"/>
                <a:t>Бизнес</a:t>
              </a:r>
              <a:endParaRPr lang="ru-RU" sz="10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23528" y="2931241"/>
              <a:ext cx="1194075" cy="5697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sz="1000" b="1" dirty="0"/>
                <a:t>Социальные сети,</a:t>
              </a:r>
            </a:p>
            <a:p>
              <a:r>
                <a:rPr lang="ru-RU" sz="1000" b="1" dirty="0"/>
                <a:t>неформальные сообщества</a:t>
              </a:r>
              <a:endParaRPr lang="ru-RU" sz="1000" dirty="0"/>
            </a:p>
          </p:txBody>
        </p:sp>
      </p:grpSp>
      <p:sp>
        <p:nvSpPr>
          <p:cNvPr id="38" name="Заголовок 36"/>
          <p:cNvSpPr txBox="1">
            <a:spLocks/>
          </p:cNvSpPr>
          <p:nvPr/>
        </p:nvSpPr>
        <p:spPr>
          <a:xfrm>
            <a:off x="3779912" y="2420888"/>
            <a:ext cx="511256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Конкуренция образования с другими сферами деятельности</a:t>
            </a:r>
          </a:p>
          <a:p>
            <a:pPr algn="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за общественную значимость и ресурсы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3928" y="5805264"/>
            <a:ext cx="504056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800" b="1" dirty="0">
                <a:latin typeface="+mj-lt"/>
                <a:ea typeface="+mj-ea"/>
                <a:cs typeface="+mj-cs"/>
              </a:rPr>
              <a:t>Будущее высшей школы России: тенденции и </a:t>
            </a:r>
            <a:r>
              <a:rPr lang="ru-RU" sz="800" b="1" dirty="0" smtClean="0">
                <a:latin typeface="+mj-lt"/>
                <a:ea typeface="+mj-ea"/>
                <a:cs typeface="+mj-cs"/>
              </a:rPr>
              <a:t>сценарии, Ефимов В.С., Лаптева А.В. СФУ, 2010</a:t>
            </a:r>
            <a:endParaRPr lang="ru-RU" sz="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634024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Первый урок– это урок бессистемности. 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Второй урок – людей можно и нужно делить на </a:t>
            </a:r>
            <a:r>
              <a:rPr lang="ru-RU" sz="1000" dirty="0" smtClean="0"/>
              <a:t>группы. </a:t>
            </a:r>
            <a:r>
              <a:rPr lang="ru-RU" sz="1000" dirty="0"/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Третий урок – урок безразличного отношения к </a:t>
            </a:r>
            <a:r>
              <a:rPr lang="ru-RU" sz="1000" dirty="0" smtClean="0"/>
              <a:t>делу.</a:t>
            </a:r>
            <a:r>
              <a:rPr lang="ru-RU" sz="1000" dirty="0"/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Четвертый урок – это урок эмоциональной </a:t>
            </a:r>
            <a:r>
              <a:rPr lang="ru-RU" sz="1000" dirty="0" smtClean="0"/>
              <a:t>зависимости.</a:t>
            </a:r>
            <a:r>
              <a:rPr lang="ru-RU" sz="1000" dirty="0"/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Пятый урок – урок интеллектуальной зависимости. </a:t>
            </a:r>
            <a:endParaRPr lang="ru-RU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Шестой урок - учит </a:t>
            </a:r>
            <a:r>
              <a:rPr lang="ru-RU" sz="1000" dirty="0"/>
              <a:t>детей тому, что их представление о себе определяется мнением окружающих.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/>
              <a:t>Седьмой </a:t>
            </a:r>
            <a:r>
              <a:rPr lang="ru-RU" sz="1000" dirty="0"/>
              <a:t>урок – полная подконтрольность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42" name="Заголовок 36"/>
          <p:cNvSpPr txBox="1">
            <a:spLocks/>
          </p:cNvSpPr>
          <p:nvPr/>
        </p:nvSpPr>
        <p:spPr>
          <a:xfrm>
            <a:off x="323528" y="1340768"/>
            <a:ext cx="201622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7 уроков школы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2892276"/>
            <a:ext cx="388843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800" b="1" dirty="0" smtClean="0">
                <a:latin typeface="+mj-lt"/>
                <a:ea typeface="+mj-ea"/>
                <a:cs typeface="+mj-cs"/>
              </a:rPr>
              <a:t>Дж. </a:t>
            </a:r>
            <a:r>
              <a:rPr lang="ru-RU" sz="800" b="1" dirty="0" err="1" smtClean="0">
                <a:latin typeface="+mj-lt"/>
                <a:ea typeface="+mj-ea"/>
                <a:cs typeface="+mj-cs"/>
              </a:rPr>
              <a:t>Гатто</a:t>
            </a:r>
            <a:r>
              <a:rPr lang="ru-RU" sz="800" b="1" dirty="0" smtClean="0">
                <a:latin typeface="+mj-lt"/>
                <a:ea typeface="+mj-ea"/>
                <a:cs typeface="+mj-cs"/>
              </a:rPr>
              <a:t> Фабрика марионеток</a:t>
            </a:r>
            <a:endParaRPr lang="ru-RU" sz="8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23528" y="3258140"/>
            <a:ext cx="3312889" cy="2690560"/>
            <a:chOff x="3635375" y="400038"/>
            <a:chExt cx="5447647" cy="3699953"/>
          </a:xfrm>
        </p:grpSpPr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" contras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58" t="29080" r="23093" b="19160"/>
            <a:stretch>
              <a:fillRect/>
            </a:stretch>
          </p:blipFill>
          <p:spPr bwMode="auto">
            <a:xfrm>
              <a:off x="3635375" y="416991"/>
              <a:ext cx="4968875" cy="368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TextBox 7"/>
            <p:cNvSpPr txBox="1">
              <a:spLocks noChangeArrowheads="1"/>
            </p:cNvSpPr>
            <p:nvPr/>
          </p:nvSpPr>
          <p:spPr bwMode="auto">
            <a:xfrm>
              <a:off x="7308850" y="400038"/>
              <a:ext cx="1774172" cy="465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800" b="0" dirty="0"/>
                <a:t>Не рутинные коммуникативные</a:t>
              </a:r>
              <a:endParaRPr lang="en-US" sz="800" b="0" dirty="0"/>
            </a:p>
          </p:txBody>
        </p:sp>
        <p:sp>
          <p:nvSpPr>
            <p:cNvPr id="124" name="TextBox 8"/>
            <p:cNvSpPr txBox="1">
              <a:spLocks noChangeArrowheads="1"/>
            </p:cNvSpPr>
            <p:nvPr/>
          </p:nvSpPr>
          <p:spPr bwMode="auto">
            <a:xfrm>
              <a:off x="7308850" y="991666"/>
              <a:ext cx="1584325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800" b="0"/>
                <a:t>Не рутинные аналитические</a:t>
              </a:r>
              <a:endParaRPr lang="en-US" sz="800" b="0"/>
            </a:p>
          </p:txBody>
        </p:sp>
        <p:sp>
          <p:nvSpPr>
            <p:cNvPr id="125" name="TextBox 9"/>
            <p:cNvSpPr txBox="1">
              <a:spLocks noChangeArrowheads="1"/>
            </p:cNvSpPr>
            <p:nvPr/>
          </p:nvSpPr>
          <p:spPr bwMode="auto">
            <a:xfrm>
              <a:off x="7308850" y="2864916"/>
              <a:ext cx="1584325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800" b="0"/>
                <a:t>Рутинные умственные</a:t>
              </a:r>
              <a:endParaRPr lang="en-US" sz="800" b="0"/>
            </a:p>
          </p:txBody>
        </p:sp>
        <p:sp>
          <p:nvSpPr>
            <p:cNvPr id="126" name="TextBox 10"/>
            <p:cNvSpPr txBox="1">
              <a:spLocks noChangeArrowheads="1"/>
            </p:cNvSpPr>
            <p:nvPr/>
          </p:nvSpPr>
          <p:spPr bwMode="auto">
            <a:xfrm>
              <a:off x="7308850" y="2504554"/>
              <a:ext cx="1584325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800" b="0"/>
                <a:t>Рутинные ручные</a:t>
              </a:r>
              <a:endParaRPr lang="en-US" sz="800" b="0"/>
            </a:p>
          </p:txBody>
        </p:sp>
        <p:sp>
          <p:nvSpPr>
            <p:cNvPr id="127" name="TextBox 11"/>
            <p:cNvSpPr txBox="1">
              <a:spLocks noChangeArrowheads="1"/>
            </p:cNvSpPr>
            <p:nvPr/>
          </p:nvSpPr>
          <p:spPr bwMode="auto">
            <a:xfrm>
              <a:off x="7308850" y="3296716"/>
              <a:ext cx="165576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800" b="0"/>
                <a:t>Не рутинные ручные</a:t>
              </a:r>
              <a:endParaRPr lang="en-US" sz="800" b="0"/>
            </a:p>
          </p:txBody>
        </p:sp>
      </p:grpSp>
      <p:sp>
        <p:nvSpPr>
          <p:cNvPr id="128" name="TextBox 12"/>
          <p:cNvSpPr txBox="1">
            <a:spLocks noChangeArrowheads="1"/>
          </p:cNvSpPr>
          <p:nvPr/>
        </p:nvSpPr>
        <p:spPr bwMode="auto">
          <a:xfrm>
            <a:off x="179512" y="2996952"/>
            <a:ext cx="4896544" cy="3594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/>
              <a:t>Навыки, востребованные на рабочем месте </a:t>
            </a:r>
            <a:endParaRPr lang="ru-RU" dirty="0" smtClean="0"/>
          </a:p>
        </p:txBody>
      </p:sp>
      <p:sp>
        <p:nvSpPr>
          <p:cNvPr id="129" name="TextBox 13"/>
          <p:cNvSpPr txBox="1">
            <a:spLocks noChangeArrowheads="1"/>
          </p:cNvSpPr>
          <p:nvPr/>
        </p:nvSpPr>
        <p:spPr bwMode="auto">
          <a:xfrm>
            <a:off x="395536" y="5949280"/>
            <a:ext cx="1656184" cy="1077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8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Источник данных: ОЭСР</a:t>
            </a:r>
            <a:endParaRPr lang="en-US" dirty="0"/>
          </a:p>
        </p:txBody>
      </p:sp>
      <p:pic>
        <p:nvPicPr>
          <p:cNvPr id="51" name="Picture 2" descr="logo_ma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437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2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410336"/>
            <a:ext cx="6923112" cy="858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Образование: на что </a:t>
            </a:r>
            <a:r>
              <a:rPr lang="ru-RU" dirty="0" smtClean="0"/>
              <a:t>надеяться?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6093296"/>
            <a:ext cx="864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Качество поступающих на педагогические факультеты не оставляет надежд родителям (</a:t>
            </a:r>
            <a:r>
              <a:rPr lang="en-US" dirty="0" smtClean="0"/>
              <a:t>DIY </a:t>
            </a:r>
            <a:r>
              <a:rPr lang="ru-RU" dirty="0" smtClean="0"/>
              <a:t>или ЖКХ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8" name="Заголовок 36"/>
          <p:cNvSpPr txBox="1">
            <a:spLocks/>
          </p:cNvSpPr>
          <p:nvPr/>
        </p:nvSpPr>
        <p:spPr>
          <a:xfrm>
            <a:off x="3851920" y="2132856"/>
            <a:ext cx="511256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Качество будущего преподавательского состава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3928" y="5805264"/>
            <a:ext cx="504056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800" b="1" dirty="0">
                <a:latin typeface="+mj-lt"/>
                <a:ea typeface="+mj-ea"/>
                <a:cs typeface="+mj-cs"/>
              </a:rPr>
              <a:t>Образование в </a:t>
            </a:r>
            <a:r>
              <a:rPr lang="ru-RU" sz="800" b="1" dirty="0" smtClean="0">
                <a:latin typeface="+mj-lt"/>
                <a:ea typeface="+mj-ea"/>
                <a:cs typeface="+mj-cs"/>
              </a:rPr>
              <a:t>России: вызовы </a:t>
            </a:r>
            <a:r>
              <a:rPr lang="ru-RU" sz="800" b="1" dirty="0">
                <a:latin typeface="+mj-lt"/>
                <a:ea typeface="+mj-ea"/>
                <a:cs typeface="+mj-cs"/>
              </a:rPr>
              <a:t>для </a:t>
            </a:r>
            <a:r>
              <a:rPr lang="ru-RU" sz="800" b="1" dirty="0" smtClean="0">
                <a:latin typeface="+mj-lt"/>
                <a:ea typeface="+mj-ea"/>
                <a:cs typeface="+mj-cs"/>
              </a:rPr>
              <a:t>экономики </a:t>
            </a:r>
            <a:r>
              <a:rPr lang="ru-RU" sz="800" b="1" dirty="0" err="1" smtClean="0">
                <a:latin typeface="+mj-lt"/>
                <a:ea typeface="+mj-ea"/>
                <a:cs typeface="+mj-cs"/>
              </a:rPr>
              <a:t>Я.Кузьминов</a:t>
            </a:r>
            <a:r>
              <a:rPr lang="ru-RU" sz="800" b="1" dirty="0" smtClean="0">
                <a:latin typeface="+mj-lt"/>
                <a:ea typeface="+mj-ea"/>
                <a:cs typeface="+mj-cs"/>
              </a:rPr>
              <a:t> ГУ ВШЭ, 2011</a:t>
            </a:r>
            <a:endParaRPr lang="ru-RU" sz="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8" name="TextBox 12"/>
          <p:cNvSpPr txBox="1">
            <a:spLocks noChangeArrowheads="1"/>
          </p:cNvSpPr>
          <p:nvPr/>
        </p:nvSpPr>
        <p:spPr bwMode="auto">
          <a:xfrm>
            <a:off x="179512" y="2195250"/>
            <a:ext cx="4896544" cy="3594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/>
              <a:t>Качество преподавания является наиболее важным фактором, влияющим на учебные </a:t>
            </a:r>
            <a:r>
              <a:rPr lang="ru-RU" dirty="0" smtClean="0"/>
              <a:t>результаты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9063" y="2771314"/>
            <a:ext cx="4303510" cy="3033950"/>
            <a:chOff x="119063" y="2771314"/>
            <a:chExt cx="4303510" cy="3033950"/>
          </a:xfrm>
        </p:grpSpPr>
        <p:sp>
          <p:nvSpPr>
            <p:cNvPr id="54" name="Rectangl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79512" y="2771314"/>
              <a:ext cx="1036459" cy="41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ru-RU" sz="800" b="1"/>
                <a:t>Успеваемость учащихся</a:t>
              </a:r>
              <a:endParaRPr lang="en-GB" sz="800" b="1"/>
            </a:p>
            <a:p>
              <a:pPr defTabSz="895350">
                <a:buClr>
                  <a:schemeClr val="tx2"/>
                </a:buClr>
              </a:pPr>
              <a:r>
                <a:rPr lang="en-GB" sz="800"/>
                <a:t>100</a:t>
              </a:r>
              <a:r>
                <a:rPr lang="ru-RU" sz="800"/>
                <a:t>-ый</a:t>
              </a:r>
              <a:r>
                <a:rPr lang="en-GB" sz="800"/>
                <a:t> </a:t>
              </a:r>
              <a:r>
                <a:rPr lang="ru-RU" sz="800"/>
                <a:t>процентиль</a:t>
              </a:r>
              <a:endParaRPr lang="en-GB" sz="800"/>
            </a:p>
          </p:txBody>
        </p:sp>
        <p:sp>
          <p:nvSpPr>
            <p:cNvPr id="55" name="Line 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gray">
            <a:xfrm flipH="1" flipV="1">
              <a:off x="1249953" y="2801736"/>
              <a:ext cx="0" cy="265276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56" name="Line 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gray">
            <a:xfrm rot="5400000" flipH="1" flipV="1">
              <a:off x="2669656" y="4034802"/>
              <a:ext cx="0" cy="283940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57" name="Line 9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gray">
            <a:xfrm rot="5400000" flipH="1" flipV="1">
              <a:off x="2027410" y="2494801"/>
              <a:ext cx="884256" cy="243917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58" name="Line 1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gray">
            <a:xfrm rot="16200000" flipH="1">
              <a:off x="2027410" y="3370945"/>
              <a:ext cx="884256" cy="243917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59" name="Rectangle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15441" y="4087558"/>
              <a:ext cx="900530" cy="13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GB" sz="800"/>
                <a:t>50</a:t>
              </a:r>
              <a:r>
                <a:rPr lang="ru-RU" sz="800"/>
                <a:t>-ый</a:t>
              </a:r>
              <a:r>
                <a:rPr lang="en-GB" sz="800"/>
                <a:t> </a:t>
              </a:r>
              <a:r>
                <a:rPr lang="ru-RU" sz="800"/>
                <a:t>процентиль</a:t>
              </a:r>
              <a:endParaRPr lang="en-GB" sz="800"/>
            </a:p>
          </p:txBody>
        </p:sp>
        <p:sp>
          <p:nvSpPr>
            <p:cNvPr id="60" name="Rectangle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907768" y="5491012"/>
              <a:ext cx="189142" cy="13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GB" sz="800" b="1"/>
                <a:t>Age</a:t>
              </a:r>
            </a:p>
          </p:txBody>
        </p:sp>
        <p:sp>
          <p:nvSpPr>
            <p:cNvPr id="61" name="Rectangle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223522" y="5491010"/>
              <a:ext cx="61297" cy="13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GB" sz="800"/>
                <a:t>8</a:t>
              </a:r>
            </a:p>
          </p:txBody>
        </p:sp>
        <p:sp>
          <p:nvSpPr>
            <p:cNvPr id="62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366464" y="5491010"/>
              <a:ext cx="77058" cy="13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chemeClr val="tx2"/>
                </a:buClr>
              </a:pPr>
              <a:r>
                <a:rPr lang="en-GB" sz="800"/>
                <a:t>11</a:t>
              </a:r>
            </a:p>
          </p:txBody>
        </p:sp>
        <p:sp>
          <p:nvSpPr>
            <p:cNvPr id="63" name="AutoShap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611486" y="2856495"/>
              <a:ext cx="1381001" cy="618574"/>
            </a:xfrm>
            <a:prstGeom prst="wedgeRectCallout">
              <a:avLst>
                <a:gd name="adj1" fmla="val 30287"/>
                <a:gd name="adj2" fmla="val 114815"/>
              </a:avLst>
            </a:prstGeom>
            <a:solidFill>
              <a:schemeClr val="bg1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r>
                <a:rPr lang="ru-RU" sz="800" dirty="0"/>
                <a:t>Учащиеся, учителя которых добиваются высоких результатов в работе</a:t>
              </a:r>
              <a:r>
                <a:rPr lang="en-GB" sz="800" baseline="30000" dirty="0"/>
                <a:t>1</a:t>
              </a:r>
            </a:p>
          </p:txBody>
        </p:sp>
        <p:sp>
          <p:nvSpPr>
            <p:cNvPr id="64" name="AutoShape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611486" y="4781172"/>
              <a:ext cx="1381001" cy="673333"/>
            </a:xfrm>
            <a:prstGeom prst="wedgeRectCallout">
              <a:avLst>
                <a:gd name="adj1" fmla="val 21324"/>
                <a:gd name="adj2" fmla="val -111111"/>
              </a:avLst>
            </a:prstGeom>
            <a:solidFill>
              <a:schemeClr val="bg1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>
                <a:buSzPct val="120000"/>
              </a:pPr>
              <a:r>
                <a:rPr lang="ru-RU" sz="800"/>
                <a:t>Учащиеся, учителя которых добиваются невысоких результатов в работе </a:t>
              </a:r>
              <a:r>
                <a:rPr lang="en-GB" sz="800" baseline="30000"/>
                <a:t>2</a:t>
              </a:r>
              <a:endParaRPr lang="en-GB" sz="800"/>
            </a:p>
          </p:txBody>
        </p:sp>
        <p:sp>
          <p:nvSpPr>
            <p:cNvPr id="65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731601" y="3191133"/>
              <a:ext cx="690972" cy="27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GB" sz="800"/>
                <a:t>90</a:t>
              </a:r>
              <a:r>
                <a:rPr lang="ru-RU" sz="800"/>
                <a:t>-ый</a:t>
              </a:r>
              <a:r>
                <a:rPr lang="en-GB" sz="800"/>
                <a:t> </a:t>
              </a:r>
              <a:r>
                <a:rPr lang="ru-RU" sz="800"/>
                <a:t>процентиль</a:t>
              </a:r>
              <a:endParaRPr lang="en-GB" sz="800"/>
            </a:p>
          </p:txBody>
        </p:sp>
        <p:sp>
          <p:nvSpPr>
            <p:cNvPr id="66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731601" y="4961674"/>
              <a:ext cx="690972" cy="27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GB" sz="800"/>
                <a:t>37</a:t>
              </a:r>
              <a:r>
                <a:rPr lang="ru-RU" sz="800"/>
                <a:t>-ой</a:t>
              </a:r>
              <a:r>
                <a:rPr lang="en-GB" sz="800"/>
                <a:t> </a:t>
              </a:r>
              <a:r>
                <a:rPr lang="ru-RU" sz="800"/>
                <a:t>процентиль</a:t>
              </a:r>
              <a:endParaRPr lang="en-GB" sz="800"/>
            </a:p>
          </p:txBody>
        </p:sp>
        <p:sp>
          <p:nvSpPr>
            <p:cNvPr id="67" name="AutoShap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 rot="5400000">
              <a:off x="2674299" y="4046927"/>
              <a:ext cx="1435903" cy="202949"/>
            </a:xfrm>
            <a:prstGeom prst="leftRightArrow">
              <a:avLst>
                <a:gd name="adj1" fmla="val 50000"/>
                <a:gd name="adj2" fmla="val 37687"/>
              </a:avLst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800"/>
            </a:p>
          </p:txBody>
        </p:sp>
        <p:sp>
          <p:nvSpPr>
            <p:cNvPr id="68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3520155" y="4012518"/>
              <a:ext cx="827846" cy="41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GB" sz="800"/>
                <a:t>53 </a:t>
              </a:r>
              <a:r>
                <a:rPr lang="ru-RU" sz="800"/>
                <a:t>пункта разницы процентиля</a:t>
              </a:r>
              <a:endParaRPr lang="en-GB" sz="800"/>
            </a:p>
          </p:txBody>
        </p:sp>
        <p:sp>
          <p:nvSpPr>
            <p:cNvPr id="69" name="AutoShape 2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196503" y="3475069"/>
              <a:ext cx="1053450" cy="420833"/>
            </a:xfrm>
            <a:prstGeom prst="wedgeRectCallout">
              <a:avLst>
                <a:gd name="adj1" fmla="val 44176"/>
                <a:gd name="adj2" fmla="val 100616"/>
              </a:avLst>
            </a:prstGeom>
            <a:solidFill>
              <a:schemeClr val="bg1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r>
                <a:rPr lang="ru-RU" sz="800" dirty="0"/>
                <a:t>Двое учащихся с одинаковой </a:t>
              </a:r>
              <a:r>
                <a:rPr lang="ru-RU" sz="800" dirty="0" err="1"/>
                <a:t>успевамостью</a:t>
              </a:r>
              <a:endParaRPr lang="en-GB" sz="800" baseline="30000" dirty="0"/>
            </a:p>
          </p:txBody>
        </p:sp>
        <p:sp>
          <p:nvSpPr>
            <p:cNvPr id="70" name="McK 5. Source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119063" y="5682153"/>
              <a:ext cx="2635203" cy="12311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800" b="1" dirty="0" smtClean="0">
                  <a:latin typeface="+mj-lt"/>
                  <a:ea typeface="+mj-ea"/>
                  <a:cs typeface="+mj-cs"/>
                </a:rPr>
                <a:t>Источник</a:t>
              </a:r>
              <a:r>
                <a:rPr lang="ru-RU" sz="800" b="1" dirty="0">
                  <a:latin typeface="+mj-lt"/>
                  <a:ea typeface="+mj-ea"/>
                  <a:cs typeface="+mj-cs"/>
                </a:rPr>
                <a:t>: </a:t>
              </a:r>
              <a:r>
                <a:rPr lang="en-US" sz="800" b="1" dirty="0">
                  <a:latin typeface="+mj-lt"/>
                  <a:ea typeface="+mj-ea"/>
                  <a:cs typeface="+mj-cs"/>
                </a:rPr>
                <a:t>Sanders and Rivers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7" y="2437418"/>
            <a:ext cx="3889387" cy="32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logo_mak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437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1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2344"/>
            <a:ext cx="6851104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мы выходим из положения?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6093296"/>
            <a:ext cx="864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(непрофессионально) формируют образовательные траектории детей в условиях недостатка информации, временных и материальных ресурсов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323528" y="3501008"/>
            <a:ext cx="1368152" cy="526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Родители</a:t>
            </a:r>
            <a:endParaRPr lang="ru-RU" sz="1400" dirty="0"/>
          </a:p>
        </p:txBody>
      </p:sp>
      <p:sp>
        <p:nvSpPr>
          <p:cNvPr id="45" name="Овал 44"/>
          <p:cNvSpPr/>
          <p:nvPr/>
        </p:nvSpPr>
        <p:spPr>
          <a:xfrm>
            <a:off x="755576" y="3861048"/>
            <a:ext cx="936104" cy="45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Дети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979712" y="2564904"/>
            <a:ext cx="223224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79712" y="4365104"/>
            <a:ext cx="468052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Дополнительное 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51520" y="3068960"/>
            <a:ext cx="1584176" cy="144016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36"/>
          <p:cNvSpPr txBox="1">
            <a:spLocks/>
          </p:cNvSpPr>
          <p:nvPr/>
        </p:nvSpPr>
        <p:spPr>
          <a:xfrm>
            <a:off x="683568" y="3140968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Семьи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2564904"/>
            <a:ext cx="216024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ВУЗ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91880" y="3789040"/>
            <a:ext cx="15121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Колледж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79712" y="3068960"/>
            <a:ext cx="504056" cy="6234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1-4 </a:t>
            </a:r>
            <a:r>
              <a:rPr lang="ru-RU" sz="1100" dirty="0" err="1" smtClean="0">
                <a:solidFill>
                  <a:schemeClr val="tx1"/>
                </a:solidFill>
              </a:rPr>
              <a:t>кл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8" y="3068960"/>
            <a:ext cx="504056" cy="6234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5-7 </a:t>
            </a:r>
            <a:r>
              <a:rPr lang="ru-RU" sz="1100" dirty="0" err="1" smtClean="0">
                <a:solidFill>
                  <a:schemeClr val="tx1"/>
                </a:solidFill>
              </a:rPr>
              <a:t>кл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068960"/>
            <a:ext cx="504056" cy="6234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8-9 </a:t>
            </a:r>
            <a:r>
              <a:rPr lang="ru-RU" sz="1100" dirty="0" err="1" smtClean="0">
                <a:solidFill>
                  <a:schemeClr val="tx1"/>
                </a:solidFill>
              </a:rPr>
              <a:t>кл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3068960"/>
            <a:ext cx="720080" cy="6234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10-11 </a:t>
            </a:r>
            <a:r>
              <a:rPr lang="ru-RU" sz="1100" dirty="0" err="1" smtClean="0">
                <a:solidFill>
                  <a:schemeClr val="tx1"/>
                </a:solidFill>
              </a:rPr>
              <a:t>кл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3" y="3068960"/>
            <a:ext cx="1080120" cy="6234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 err="1" smtClean="0">
                <a:solidFill>
                  <a:schemeClr val="tx1"/>
                </a:solidFill>
              </a:rPr>
              <a:t>Бакалавриат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80113" y="3068960"/>
            <a:ext cx="1080119" cy="6234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Магистратура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979712" y="2132856"/>
            <a:ext cx="2376264" cy="382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Учителя</a:t>
            </a:r>
            <a:endParaRPr lang="ru-RU" sz="1400" dirty="0"/>
          </a:p>
        </p:txBody>
      </p:sp>
      <p:sp>
        <p:nvSpPr>
          <p:cNvPr id="59" name="Овал 58"/>
          <p:cNvSpPr/>
          <p:nvPr/>
        </p:nvSpPr>
        <p:spPr>
          <a:xfrm>
            <a:off x="4283968" y="2132856"/>
            <a:ext cx="2376264" cy="382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Профессура</a:t>
            </a:r>
            <a:endParaRPr lang="ru-RU" sz="1400" dirty="0"/>
          </a:p>
        </p:txBody>
      </p:sp>
      <p:sp>
        <p:nvSpPr>
          <p:cNvPr id="60" name="Овал 59"/>
          <p:cNvSpPr/>
          <p:nvPr/>
        </p:nvSpPr>
        <p:spPr>
          <a:xfrm>
            <a:off x="1979712" y="5013177"/>
            <a:ext cx="23762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Репетиторы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380312" y="3163673"/>
            <a:ext cx="1584176" cy="1201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Работодатель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1907704" y="2371585"/>
            <a:ext cx="5361687" cy="2736304"/>
          </a:xfrm>
          <a:prstGeom prst="rightArrow">
            <a:avLst>
              <a:gd name="adj1" fmla="val 89042"/>
              <a:gd name="adj2" fmla="val 1823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51520" y="1628800"/>
            <a:ext cx="85689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Государство</a:t>
            </a:r>
            <a:endParaRPr lang="ru-RU" sz="1400" dirty="0"/>
          </a:p>
        </p:txBody>
      </p:sp>
      <p:sp>
        <p:nvSpPr>
          <p:cNvPr id="65" name="Овал 64"/>
          <p:cNvSpPr/>
          <p:nvPr/>
        </p:nvSpPr>
        <p:spPr>
          <a:xfrm>
            <a:off x="251520" y="5445224"/>
            <a:ext cx="8712968" cy="409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Профессионалы</a:t>
            </a:r>
            <a:endParaRPr lang="ru-RU" sz="1400" dirty="0"/>
          </a:p>
        </p:txBody>
      </p:sp>
      <p:pic>
        <p:nvPicPr>
          <p:cNvPr id="25" name="Picture 2" descr="logo_ma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437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53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Что нам поможет?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6093296"/>
            <a:ext cx="864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Необходимо сообщество специалистов, способных выступить проводниками для семей в «бурном море» современного образования</a:t>
            </a:r>
            <a:endParaRPr lang="ru-RU" dirty="0"/>
          </a:p>
        </p:txBody>
      </p:sp>
      <p:pic>
        <p:nvPicPr>
          <p:cNvPr id="3074" name="Picture 2" descr="Картинка 15 из 18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1377"/>
            <a:ext cx="4678447" cy="28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ая прямоугольная выноска 44"/>
          <p:cNvSpPr/>
          <p:nvPr/>
        </p:nvSpPr>
        <p:spPr>
          <a:xfrm>
            <a:off x="3278794" y="2299577"/>
            <a:ext cx="1597950" cy="553359"/>
          </a:xfrm>
          <a:prstGeom prst="wedgeRoundRectCallout">
            <a:avLst>
              <a:gd name="adj1" fmla="val 33454"/>
              <a:gd name="adj2" fmla="val 145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Шерпа (</a:t>
            </a:r>
            <a:r>
              <a:rPr lang="ru-RU" dirty="0" err="1" smtClean="0"/>
              <a:t>тьютор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7" name="Заголовок 36"/>
          <p:cNvSpPr txBox="1">
            <a:spLocks/>
          </p:cNvSpPr>
          <p:nvPr/>
        </p:nvSpPr>
        <p:spPr>
          <a:xfrm>
            <a:off x="5004048" y="2420888"/>
            <a:ext cx="7560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Успех 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4572000" y="4221088"/>
            <a:ext cx="504056" cy="1008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572000" y="386104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4750983" y="2708920"/>
            <a:ext cx="325073" cy="64807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Заголовок 36"/>
          <p:cNvSpPr txBox="1">
            <a:spLocks/>
          </p:cNvSpPr>
          <p:nvPr/>
        </p:nvSpPr>
        <p:spPr>
          <a:xfrm>
            <a:off x="4932040" y="4725144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Образовательная траектория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5" name="Скругленная прямоугольная выноска 54"/>
          <p:cNvSpPr/>
          <p:nvPr/>
        </p:nvSpPr>
        <p:spPr>
          <a:xfrm>
            <a:off x="2710524" y="4630210"/>
            <a:ext cx="1597950" cy="553359"/>
          </a:xfrm>
          <a:prstGeom prst="wedgeRoundRectCallout">
            <a:avLst>
              <a:gd name="adj1" fmla="val 65181"/>
              <a:gd name="adj2" fmla="val -2260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Альпинисты (учащиеся)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11560" y="3717032"/>
            <a:ext cx="369691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788024" y="3717032"/>
            <a:ext cx="36724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11560" y="3284984"/>
            <a:ext cx="396044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860032" y="3284984"/>
            <a:ext cx="3600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39552" y="2852936"/>
            <a:ext cx="36724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148064" y="2852936"/>
            <a:ext cx="324036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Заголовок 36"/>
          <p:cNvSpPr txBox="1">
            <a:spLocks/>
          </p:cNvSpPr>
          <p:nvPr/>
        </p:nvSpPr>
        <p:spPr>
          <a:xfrm>
            <a:off x="7236296" y="2492896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ВУЗ/Корпоративное обучение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1" name="Заголовок 36"/>
          <p:cNvSpPr txBox="1">
            <a:spLocks/>
          </p:cNvSpPr>
          <p:nvPr/>
        </p:nvSpPr>
        <p:spPr>
          <a:xfrm>
            <a:off x="7236296" y="2924944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10-11 </a:t>
            </a:r>
            <a:r>
              <a:rPr lang="ru-RU" sz="1100" b="1" dirty="0" err="1" smtClean="0">
                <a:solidFill>
                  <a:schemeClr val="tx1"/>
                </a:solidFill>
              </a:rPr>
              <a:t>кл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2" name="Заголовок 36"/>
          <p:cNvSpPr txBox="1">
            <a:spLocks/>
          </p:cNvSpPr>
          <p:nvPr/>
        </p:nvSpPr>
        <p:spPr>
          <a:xfrm>
            <a:off x="7236296" y="3356992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8-9 </a:t>
            </a:r>
            <a:r>
              <a:rPr lang="ru-RU" sz="1100" b="1" dirty="0" err="1" smtClean="0">
                <a:solidFill>
                  <a:schemeClr val="tx1"/>
                </a:solidFill>
              </a:rPr>
              <a:t>кл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4788024" y="4149080"/>
            <a:ext cx="36724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Заголовок 36"/>
          <p:cNvSpPr txBox="1">
            <a:spLocks/>
          </p:cNvSpPr>
          <p:nvPr/>
        </p:nvSpPr>
        <p:spPr>
          <a:xfrm>
            <a:off x="7236296" y="3789040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5-7 </a:t>
            </a:r>
            <a:r>
              <a:rPr lang="ru-RU" sz="1100" b="1" dirty="0" err="1" smtClean="0">
                <a:solidFill>
                  <a:schemeClr val="tx1"/>
                </a:solidFill>
              </a:rPr>
              <a:t>кл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611560" y="4149080"/>
            <a:ext cx="33843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913519" y="4581128"/>
            <a:ext cx="35469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36"/>
          <p:cNvSpPr txBox="1">
            <a:spLocks/>
          </p:cNvSpPr>
          <p:nvPr/>
        </p:nvSpPr>
        <p:spPr>
          <a:xfrm>
            <a:off x="7236296" y="422108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1-4 </a:t>
            </a:r>
            <a:r>
              <a:rPr lang="ru-RU" sz="1100" b="1" dirty="0" err="1" smtClean="0">
                <a:solidFill>
                  <a:schemeClr val="tx1"/>
                </a:solidFill>
              </a:rPr>
              <a:t>кл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11560" y="4581128"/>
            <a:ext cx="28803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Заголовок 36"/>
          <p:cNvSpPr txBox="1">
            <a:spLocks/>
          </p:cNvSpPr>
          <p:nvPr/>
        </p:nvSpPr>
        <p:spPr>
          <a:xfrm>
            <a:off x="7236296" y="4653136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Дошкольная подготовка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3" name="Заголовок 36"/>
          <p:cNvSpPr txBox="1">
            <a:spLocks/>
          </p:cNvSpPr>
          <p:nvPr/>
        </p:nvSpPr>
        <p:spPr>
          <a:xfrm>
            <a:off x="107504" y="2492896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Практики/малый бизнес/</a:t>
            </a:r>
            <a:r>
              <a:rPr lang="ru-RU" sz="1100" b="1" dirty="0" err="1" smtClean="0">
                <a:solidFill>
                  <a:schemeClr val="tx1"/>
                </a:solidFill>
              </a:rPr>
              <a:t>волонтерство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4" name="Заголовок 36"/>
          <p:cNvSpPr txBox="1">
            <a:spLocks/>
          </p:cNvSpPr>
          <p:nvPr/>
        </p:nvSpPr>
        <p:spPr>
          <a:xfrm>
            <a:off x="107504" y="2924944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Целевая подготовка (ЕГЭ), </a:t>
            </a:r>
            <a:r>
              <a:rPr lang="ru-RU" sz="1100" b="1" dirty="0" err="1" smtClean="0">
                <a:solidFill>
                  <a:schemeClr val="tx1"/>
                </a:solidFill>
              </a:rPr>
              <a:t>волонтерство</a:t>
            </a:r>
            <a:r>
              <a:rPr lang="ru-RU" sz="1100" b="1" dirty="0" smtClean="0">
                <a:solidFill>
                  <a:schemeClr val="tx1"/>
                </a:solidFill>
              </a:rPr>
              <a:t>/ практика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5" name="Заголовок 36"/>
          <p:cNvSpPr txBox="1">
            <a:spLocks/>
          </p:cNvSpPr>
          <p:nvPr/>
        </p:nvSpPr>
        <p:spPr>
          <a:xfrm>
            <a:off x="107504" y="3356992"/>
            <a:ext cx="226825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Пред-профильное </a:t>
            </a:r>
            <a:r>
              <a:rPr lang="ru-RU" sz="1100" b="1" dirty="0" err="1" smtClean="0">
                <a:solidFill>
                  <a:schemeClr val="tx1"/>
                </a:solidFill>
              </a:rPr>
              <a:t>доп.образование</a:t>
            </a:r>
            <a:r>
              <a:rPr lang="ru-RU" sz="1100" b="1" dirty="0" smtClean="0">
                <a:solidFill>
                  <a:schemeClr val="tx1"/>
                </a:solidFill>
              </a:rPr>
              <a:t>/</a:t>
            </a:r>
            <a:r>
              <a:rPr lang="ru-RU" sz="1100" b="1" dirty="0" err="1" smtClean="0">
                <a:solidFill>
                  <a:schemeClr val="tx1"/>
                </a:solidFill>
              </a:rPr>
              <a:t>волонтерство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6" name="Заголовок 36"/>
          <p:cNvSpPr txBox="1">
            <a:spLocks/>
          </p:cNvSpPr>
          <p:nvPr/>
        </p:nvSpPr>
        <p:spPr>
          <a:xfrm>
            <a:off x="107504" y="3789040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Пред-профильное </a:t>
            </a:r>
            <a:r>
              <a:rPr lang="ru-RU" sz="1100" b="1" dirty="0" err="1" smtClean="0">
                <a:solidFill>
                  <a:schemeClr val="tx1"/>
                </a:solidFill>
              </a:rPr>
              <a:t>доп.образование</a:t>
            </a:r>
            <a:r>
              <a:rPr lang="ru-RU" sz="1100" b="1" dirty="0" smtClean="0">
                <a:solidFill>
                  <a:schemeClr val="tx1"/>
                </a:solidFill>
              </a:rPr>
              <a:t>/экскурсии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7" name="Заголовок 36"/>
          <p:cNvSpPr txBox="1">
            <a:spLocks/>
          </p:cNvSpPr>
          <p:nvPr/>
        </p:nvSpPr>
        <p:spPr>
          <a:xfrm>
            <a:off x="107504" y="4221088"/>
            <a:ext cx="226825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100" b="1" dirty="0" err="1" smtClean="0">
                <a:solidFill>
                  <a:schemeClr val="tx1"/>
                </a:solidFill>
              </a:rPr>
              <a:t>Доп.образование</a:t>
            </a:r>
            <a:r>
              <a:rPr lang="ru-RU" sz="1100" b="1" dirty="0" smtClean="0">
                <a:solidFill>
                  <a:schemeClr val="tx1"/>
                </a:solidFill>
              </a:rPr>
              <a:t>/лагеря/секции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8" name="Заголовок 36"/>
          <p:cNvSpPr txBox="1">
            <a:spLocks/>
          </p:cNvSpPr>
          <p:nvPr/>
        </p:nvSpPr>
        <p:spPr>
          <a:xfrm>
            <a:off x="107504" y="4653136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Детские центры, клубы, секции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251520" y="1966135"/>
            <a:ext cx="3672408" cy="526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Бизнес</a:t>
            </a:r>
            <a:endParaRPr lang="ru-RU" sz="1400" dirty="0"/>
          </a:p>
        </p:txBody>
      </p:sp>
      <p:sp>
        <p:nvSpPr>
          <p:cNvPr id="90" name="Овал 89"/>
          <p:cNvSpPr/>
          <p:nvPr/>
        </p:nvSpPr>
        <p:spPr>
          <a:xfrm>
            <a:off x="5724128" y="1700808"/>
            <a:ext cx="3168352" cy="526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Образование</a:t>
            </a:r>
            <a:endParaRPr lang="ru-RU" sz="1400" dirty="0"/>
          </a:p>
        </p:txBody>
      </p:sp>
      <p:sp>
        <p:nvSpPr>
          <p:cNvPr id="91" name="Овал 90"/>
          <p:cNvSpPr/>
          <p:nvPr/>
        </p:nvSpPr>
        <p:spPr>
          <a:xfrm>
            <a:off x="1547664" y="1412776"/>
            <a:ext cx="5220580" cy="526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Государство/местные сообщества</a:t>
            </a:r>
            <a:endParaRPr lang="ru-RU" sz="1400" dirty="0"/>
          </a:p>
        </p:txBody>
      </p:sp>
      <p:sp>
        <p:nvSpPr>
          <p:cNvPr id="92" name="Овал 91"/>
          <p:cNvSpPr/>
          <p:nvPr/>
        </p:nvSpPr>
        <p:spPr>
          <a:xfrm>
            <a:off x="323528" y="5206495"/>
            <a:ext cx="3168352" cy="526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Родители</a:t>
            </a:r>
            <a:endParaRPr lang="ru-RU" sz="1400" dirty="0"/>
          </a:p>
        </p:txBody>
      </p:sp>
      <p:sp>
        <p:nvSpPr>
          <p:cNvPr id="93" name="Овал 92"/>
          <p:cNvSpPr/>
          <p:nvPr/>
        </p:nvSpPr>
        <p:spPr>
          <a:xfrm>
            <a:off x="5580112" y="5206495"/>
            <a:ext cx="3168352" cy="526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Профессионалы</a:t>
            </a:r>
            <a:endParaRPr lang="ru-RU" sz="1400" dirty="0"/>
          </a:p>
        </p:txBody>
      </p:sp>
      <p:sp>
        <p:nvSpPr>
          <p:cNvPr id="94" name="Овал 93"/>
          <p:cNvSpPr/>
          <p:nvPr/>
        </p:nvSpPr>
        <p:spPr>
          <a:xfrm>
            <a:off x="2494500" y="5278503"/>
            <a:ext cx="3877700" cy="526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Дети/Подростки</a:t>
            </a:r>
            <a:endParaRPr lang="ru-RU" sz="1400" dirty="0"/>
          </a:p>
        </p:txBody>
      </p:sp>
      <p:pic>
        <p:nvPicPr>
          <p:cNvPr id="40" name="Picture 2" descr="logo_ma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437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0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656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reDebumHIECcXkEEPwPNO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fQN0KYg0GmSZMaxaWw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U6zS76I0KpNY0Em1cD.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y8C0G.1EGT9lQG3NVB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q8iCn.P0WH52yC7e8BR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TuIiNKL0myFpO3WYPK6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7QeIIc202WOetDUDpE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WXGq.0tUSuyyTsIxl6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nhDv3GzvEiodxWsPE8_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GO9LwUbEK_1WKY.g0F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W_5P32CUGhDhK5w4Va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D2KWWUw0SL9tIsSKJx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W2sAL3t0u8Oe2JKdE_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Px3KWMqEeiKNeoYAye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z66w4pTEaJVTDsMBM5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ASPhQ5M0S83LjDKdvd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Xaks1RWkOT1cGHD9_kz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474</TotalTime>
  <Words>1502</Words>
  <Application>Microsoft Office PowerPoint</Application>
  <PresentationFormat>Экран (4:3)</PresentationFormat>
  <Paragraphs>150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Формирование образовательных траекторий детей</vt:lpstr>
      <vt:lpstr>Мои дети</vt:lpstr>
      <vt:lpstr>Образование: что мы имеем?</vt:lpstr>
      <vt:lpstr>Образование: на что надеяться?</vt:lpstr>
      <vt:lpstr>Как мы выходим из положения?</vt:lpstr>
      <vt:lpstr>Что нам поможет?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timofeev_di</dc:creator>
  <cp:lastModifiedBy>timofeev_di</cp:lastModifiedBy>
  <cp:revision>54</cp:revision>
  <dcterms:created xsi:type="dcterms:W3CDTF">2011-05-12T10:47:33Z</dcterms:created>
  <dcterms:modified xsi:type="dcterms:W3CDTF">2011-05-19T12:07:46Z</dcterms:modified>
</cp:coreProperties>
</file>